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5" r:id="rId2"/>
    <p:sldId id="292" r:id="rId3"/>
    <p:sldId id="300" r:id="rId4"/>
    <p:sldId id="301" r:id="rId5"/>
    <p:sldId id="302" r:id="rId6"/>
    <p:sldId id="303" r:id="rId7"/>
    <p:sldId id="304" r:id="rId8"/>
    <p:sldId id="305" r:id="rId9"/>
    <p:sldId id="306" r:id="rId1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40" autoAdjust="0"/>
    <p:restoredTop sz="94660"/>
  </p:normalViewPr>
  <p:slideViewPr>
    <p:cSldViewPr>
      <p:cViewPr>
        <p:scale>
          <a:sx n="62" d="100"/>
          <a:sy n="62" d="100"/>
        </p:scale>
        <p:origin x="-1386" y="-5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10B7874-6E9A-4F7D-8B0D-1E353F35959D}" type="datetimeFigureOut">
              <a:rPr lang="pt-BR" smtClean="0"/>
              <a:pPr/>
              <a:t>21/07/2013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9806388-3160-40E3-AE31-514F15481DF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10B7874-6E9A-4F7D-8B0D-1E353F35959D}" type="datetimeFigureOut">
              <a:rPr lang="pt-BR" smtClean="0"/>
              <a:pPr/>
              <a:t>21/07/2013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9806388-3160-40E3-AE31-514F15481DF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55576" y="1988840"/>
            <a:ext cx="7702624" cy="1728192"/>
          </a:xfr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pt-BR" dirty="0"/>
              <a:t/>
            </a:r>
            <a:br>
              <a:rPr lang="pt-BR" dirty="0"/>
            </a:br>
            <a:r>
              <a:rPr lang="pt-BR" dirty="0"/>
              <a:t> </a:t>
            </a:r>
            <a:r>
              <a:rPr lang="pt-BR" b="1" dirty="0">
                <a:solidFill>
                  <a:srgbClr val="FF0000"/>
                </a:solidFill>
              </a:rPr>
              <a:t>Gestão de Operações e Logística II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83568" y="3573016"/>
            <a:ext cx="6400800" cy="1415008"/>
          </a:xfrm>
        </p:spPr>
        <p:txBody>
          <a:bodyPr/>
          <a:lstStyle/>
          <a:p>
            <a:r>
              <a:rPr lang="pt-BR" dirty="0" smtClean="0">
                <a:solidFill>
                  <a:schemeClr val="tx1"/>
                </a:solidFill>
              </a:rPr>
              <a:t>Videoaula 3 </a:t>
            </a:r>
          </a:p>
          <a:p>
            <a:r>
              <a:rPr lang="pt-BR" dirty="0" smtClean="0">
                <a:solidFill>
                  <a:schemeClr val="tx1"/>
                </a:solidFill>
              </a:rPr>
              <a:t>Prof. Eduardo Lobo, Dr.</a:t>
            </a:r>
          </a:p>
          <a:p>
            <a:endParaRPr lang="pt-BR" dirty="0"/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9552" y="1196752"/>
            <a:ext cx="7200800" cy="1143000"/>
          </a:xfrm>
        </p:spPr>
        <p:txBody>
          <a:bodyPr>
            <a:normAutofit fontScale="90000"/>
          </a:bodyPr>
          <a:lstStyle/>
          <a:p>
            <a:r>
              <a:rPr lang="pt-BR" b="1" dirty="0">
                <a:solidFill>
                  <a:srgbClr val="000000"/>
                </a:solidFill>
              </a:rPr>
              <a:t>Unidade 3 – Ambientes de Trabalho</a:t>
            </a:r>
            <a:endParaRPr lang="pt-BR" dirty="0">
              <a:solidFill>
                <a:srgbClr val="00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2527176"/>
            <a:ext cx="8507288" cy="3773016"/>
          </a:xfrm>
        </p:spPr>
        <p:txBody>
          <a:bodyPr/>
          <a:lstStyle/>
          <a:p>
            <a:pPr>
              <a:buNone/>
            </a:pPr>
            <a:r>
              <a:rPr lang="pt-BR" dirty="0" smtClean="0">
                <a:solidFill>
                  <a:srgbClr val="000000"/>
                </a:solidFill>
              </a:rPr>
              <a:t>3.1. Descrever </a:t>
            </a:r>
            <a:r>
              <a:rPr lang="pt-BR" dirty="0" smtClean="0">
                <a:solidFill>
                  <a:srgbClr val="000000"/>
                </a:solidFill>
              </a:rPr>
              <a:t>as condições ambientais adequadas para realizar um bom </a:t>
            </a:r>
            <a:r>
              <a:rPr lang="pt-BR" dirty="0" smtClean="0">
                <a:solidFill>
                  <a:srgbClr val="000000"/>
                </a:solidFill>
              </a:rPr>
              <a:t>trabalho;</a:t>
            </a:r>
          </a:p>
          <a:p>
            <a:pPr>
              <a:buNone/>
            </a:pPr>
            <a:r>
              <a:rPr lang="pt-BR" dirty="0" smtClean="0">
                <a:solidFill>
                  <a:srgbClr val="000000"/>
                </a:solidFill>
              </a:rPr>
              <a:t>3.2. </a:t>
            </a:r>
            <a:r>
              <a:rPr lang="pt-BR" dirty="0" smtClean="0">
                <a:solidFill>
                  <a:srgbClr val="000000"/>
                </a:solidFill>
              </a:rPr>
              <a:t>Enunciar </a:t>
            </a:r>
            <a:r>
              <a:rPr lang="pt-BR" dirty="0" smtClean="0">
                <a:solidFill>
                  <a:srgbClr val="000000"/>
                </a:solidFill>
              </a:rPr>
              <a:t>como um posto de trabalho pode ser organizado com base na ergonomia; </a:t>
            </a:r>
            <a:r>
              <a:rPr lang="pt-BR" dirty="0" smtClean="0">
                <a:solidFill>
                  <a:srgbClr val="000000"/>
                </a:solidFill>
              </a:rPr>
              <a:t>e</a:t>
            </a:r>
          </a:p>
          <a:p>
            <a:pPr>
              <a:buNone/>
            </a:pPr>
            <a:r>
              <a:rPr lang="pt-BR" dirty="0" smtClean="0">
                <a:solidFill>
                  <a:srgbClr val="000000"/>
                </a:solidFill>
              </a:rPr>
              <a:t>3.3. </a:t>
            </a:r>
            <a:r>
              <a:rPr lang="pt-BR" dirty="0" smtClean="0">
                <a:solidFill>
                  <a:srgbClr val="000000"/>
                </a:solidFill>
              </a:rPr>
              <a:t>Descrever </a:t>
            </a:r>
            <a:r>
              <a:rPr lang="pt-BR" dirty="0" smtClean="0">
                <a:solidFill>
                  <a:srgbClr val="000000"/>
                </a:solidFill>
              </a:rPr>
              <a:t>o dimensionamento de móveis e equipamentos do local de trabalho para gerar conforto.</a:t>
            </a:r>
            <a:endParaRPr lang="pt-BR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1075258"/>
            <a:ext cx="6984776" cy="1417638"/>
          </a:xfrm>
        </p:spPr>
        <p:txBody>
          <a:bodyPr>
            <a:normAutofit/>
          </a:bodyPr>
          <a:lstStyle/>
          <a:p>
            <a:r>
              <a:rPr lang="pt-BR" sz="3600" b="1" dirty="0" smtClean="0"/>
              <a:t>Projeto e Organização do Posto de Trabalho</a:t>
            </a:r>
            <a:endParaRPr lang="pt-BR" sz="36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9552" y="2204864"/>
            <a:ext cx="8280920" cy="4032448"/>
          </a:xfrm>
        </p:spPr>
        <p:txBody>
          <a:bodyPr>
            <a:normAutofit/>
          </a:bodyPr>
          <a:lstStyle/>
          <a:p>
            <a:r>
              <a:rPr lang="pt-BR" sz="2400" dirty="0" smtClean="0">
                <a:solidFill>
                  <a:srgbClr val="000000"/>
                </a:solidFill>
              </a:rPr>
              <a:t>define a forma pela qual as pessoas agem em relação a seu trabalho;</a:t>
            </a:r>
          </a:p>
          <a:p>
            <a:r>
              <a:rPr lang="pt-BR" sz="2400" dirty="0" smtClean="0">
                <a:solidFill>
                  <a:srgbClr val="000000"/>
                </a:solidFill>
              </a:rPr>
              <a:t>Posiciona suas expectativas do que lhes és [sic] requerido e influencia suas percepções de como contribuem para a organização;</a:t>
            </a:r>
          </a:p>
          <a:p>
            <a:r>
              <a:rPr lang="pt-BR" sz="2400" dirty="0" smtClean="0">
                <a:solidFill>
                  <a:srgbClr val="000000"/>
                </a:solidFill>
              </a:rPr>
              <a:t>Posiciona suas atividades em relação a seus colegas de trabalho e canaliza os fluxos de comunicação entre diferentes partes da operação;</a:t>
            </a:r>
          </a:p>
          <a:p>
            <a:r>
              <a:rPr lang="pt-BR" sz="2400" dirty="0" smtClean="0">
                <a:solidFill>
                  <a:srgbClr val="000000"/>
                </a:solidFill>
              </a:rPr>
              <a:t>auxilia a desenvolver a cultura da organização – seus valores, crenças e pressupostos compartilhados.</a:t>
            </a:r>
            <a:endParaRPr lang="pt-BR" sz="24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3528" y="1282750"/>
            <a:ext cx="8363272" cy="562074"/>
          </a:xfrm>
        </p:spPr>
        <p:txBody>
          <a:bodyPr>
            <a:normAutofit fontScale="90000"/>
          </a:bodyPr>
          <a:lstStyle/>
          <a:p>
            <a:r>
              <a:rPr lang="pt-BR" b="1" dirty="0" smtClean="0"/>
              <a:t>Objetivos do projeto do trabalho</a:t>
            </a:r>
            <a:endParaRPr lang="pt-BR" b="1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29715" t="43331" r="20169" b="11863"/>
          <a:stretch>
            <a:fillRect/>
          </a:stretch>
        </p:blipFill>
        <p:spPr bwMode="auto">
          <a:xfrm>
            <a:off x="1763688" y="2060848"/>
            <a:ext cx="5483978" cy="43414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7504" y="1421904"/>
            <a:ext cx="8280920" cy="1143000"/>
          </a:xfrm>
        </p:spPr>
        <p:txBody>
          <a:bodyPr/>
          <a:lstStyle/>
          <a:p>
            <a:r>
              <a:rPr lang="pt-BR" sz="4000" b="1" dirty="0" smtClean="0"/>
              <a:t>Objetivos do projeto do trabalho</a:t>
            </a:r>
            <a:endParaRPr lang="pt-BR" sz="4000" b="1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>
          <a:xfrm>
            <a:off x="971600" y="2215405"/>
            <a:ext cx="7643192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sz="2800" dirty="0" smtClean="0"/>
              <a:t>7 pontos importantes devem ser observados: </a:t>
            </a:r>
          </a:p>
          <a:p>
            <a:r>
              <a:rPr lang="en-US" sz="2800" dirty="0" smtClean="0"/>
              <a:t>Q</a:t>
            </a:r>
            <a:r>
              <a:rPr lang="pt-BR" sz="2800" dirty="0" err="1" smtClean="0"/>
              <a:t>ualidade</a:t>
            </a:r>
            <a:r>
              <a:rPr lang="pt-BR" sz="2800" dirty="0" smtClean="0"/>
              <a:t>;</a:t>
            </a:r>
          </a:p>
          <a:p>
            <a:r>
              <a:rPr lang="en-US" sz="2800" dirty="0" smtClean="0"/>
              <a:t>R</a:t>
            </a:r>
            <a:r>
              <a:rPr lang="pt-BR" sz="2800" dirty="0" err="1" smtClean="0"/>
              <a:t>apidez</a:t>
            </a:r>
            <a:r>
              <a:rPr lang="pt-BR" sz="2800" dirty="0" smtClean="0"/>
              <a:t>; </a:t>
            </a:r>
          </a:p>
          <a:p>
            <a:r>
              <a:rPr lang="en-US" sz="2800" dirty="0" smtClean="0"/>
              <a:t>C</a:t>
            </a:r>
            <a:r>
              <a:rPr lang="pt-BR" sz="2800" dirty="0" err="1" smtClean="0"/>
              <a:t>onfiabilidade</a:t>
            </a:r>
            <a:r>
              <a:rPr lang="pt-BR" sz="2800" dirty="0" smtClean="0"/>
              <a:t>;</a:t>
            </a:r>
          </a:p>
          <a:p>
            <a:r>
              <a:rPr lang="en-US" sz="2800" dirty="0" smtClean="0"/>
              <a:t>F</a:t>
            </a:r>
            <a:r>
              <a:rPr lang="pt-BR" sz="2800" dirty="0" err="1" smtClean="0"/>
              <a:t>lexibilidade</a:t>
            </a:r>
            <a:r>
              <a:rPr lang="pt-BR" sz="2800" dirty="0" smtClean="0"/>
              <a:t>;</a:t>
            </a:r>
          </a:p>
          <a:p>
            <a:r>
              <a:rPr lang="en-US" sz="2800" dirty="0" smtClean="0"/>
              <a:t>C</a:t>
            </a:r>
            <a:r>
              <a:rPr lang="pt-BR" sz="2800" dirty="0" err="1" smtClean="0"/>
              <a:t>usto</a:t>
            </a:r>
            <a:r>
              <a:rPr lang="pt-BR" sz="2800" dirty="0" smtClean="0"/>
              <a:t>;</a:t>
            </a:r>
          </a:p>
          <a:p>
            <a:r>
              <a:rPr lang="pt-BR" sz="2800" dirty="0" smtClean="0"/>
              <a:t>saúde e segurança; e</a:t>
            </a:r>
          </a:p>
          <a:p>
            <a:r>
              <a:rPr lang="pt-BR" sz="2800" dirty="0" smtClean="0"/>
              <a:t>qualidade de vida no trabalho.</a:t>
            </a:r>
            <a:endParaRPr lang="pt-BR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31640" y="1412776"/>
            <a:ext cx="6840760" cy="1858218"/>
          </a:xfrm>
        </p:spPr>
        <p:txBody>
          <a:bodyPr>
            <a:normAutofit/>
          </a:bodyPr>
          <a:lstStyle/>
          <a:p>
            <a:r>
              <a:rPr lang="pt-BR" sz="3600" b="1" dirty="0" smtClean="0"/>
              <a:t>22 princípios – dicas para a produtividade - Martins e </a:t>
            </a:r>
            <a:r>
              <a:rPr lang="pt-BR" sz="3600" b="1" dirty="0" err="1" smtClean="0"/>
              <a:t>Laugeni</a:t>
            </a:r>
            <a:r>
              <a:rPr lang="pt-BR" sz="3600" b="1" dirty="0" smtClean="0"/>
              <a:t> (2006)</a:t>
            </a:r>
            <a:endParaRPr lang="pt-BR" sz="36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11560" y="3343002"/>
            <a:ext cx="8532440" cy="3384376"/>
          </a:xfrm>
        </p:spPr>
        <p:txBody>
          <a:bodyPr>
            <a:normAutofit/>
          </a:bodyPr>
          <a:lstStyle/>
          <a:p>
            <a:r>
              <a:rPr lang="pt-BR" dirty="0" smtClean="0"/>
              <a:t>os oito primeiros - referentes a melhorias para o corpo humano, </a:t>
            </a:r>
          </a:p>
          <a:p>
            <a:r>
              <a:rPr lang="pt-BR" dirty="0" smtClean="0"/>
              <a:t>do 9º ao 16º encontramos itens relacionados ao posto de trabalho </a:t>
            </a:r>
          </a:p>
          <a:p>
            <a:r>
              <a:rPr lang="pt-BR" dirty="0" smtClean="0"/>
              <a:t>17º ao 24º - relativo aos equipamentos: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3568" y="1080120"/>
            <a:ext cx="6768752" cy="1124744"/>
          </a:xfrm>
        </p:spPr>
        <p:txBody>
          <a:bodyPr>
            <a:noAutofit/>
          </a:bodyPr>
          <a:lstStyle/>
          <a:p>
            <a:r>
              <a:rPr lang="pt-BR" sz="3600" b="1" dirty="0" smtClean="0"/>
              <a:t>Outras variáveis a considerar no ambiente de trabalho</a:t>
            </a:r>
            <a:endParaRPr lang="pt-BR" sz="36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2376264"/>
            <a:ext cx="8568952" cy="4293096"/>
          </a:xfrm>
        </p:spPr>
        <p:txBody>
          <a:bodyPr>
            <a:normAutofit/>
          </a:bodyPr>
          <a:lstStyle/>
          <a:p>
            <a:r>
              <a:rPr lang="pt-BR" sz="2200" dirty="0" smtClean="0"/>
              <a:t>Variáveis ambientais</a:t>
            </a:r>
          </a:p>
          <a:p>
            <a:pPr lvl="1"/>
            <a:r>
              <a:rPr lang="pt-BR" sz="2200" dirty="0" smtClean="0"/>
              <a:t>Temperatura, umidade, ruído e iluminação interferem na produtividade. </a:t>
            </a:r>
          </a:p>
          <a:p>
            <a:r>
              <a:rPr lang="pt-BR" sz="2200" dirty="0" smtClean="0"/>
              <a:t>as condições ideais de um bom ambiente de trabalho:</a:t>
            </a:r>
          </a:p>
          <a:p>
            <a:pPr lvl="1"/>
            <a:r>
              <a:rPr lang="pt-BR" sz="2200" dirty="0" smtClean="0"/>
              <a:t>Temperatura entre 20 e 24ºC. </a:t>
            </a:r>
          </a:p>
          <a:p>
            <a:pPr lvl="1"/>
            <a:r>
              <a:rPr lang="pt-BR" sz="2200" dirty="0" smtClean="0"/>
              <a:t>Umidade relativa do ar entre 40 e 60%. </a:t>
            </a:r>
          </a:p>
          <a:p>
            <a:pPr lvl="1"/>
            <a:r>
              <a:rPr lang="pt-BR" sz="2200" dirty="0" smtClean="0"/>
              <a:t>Ruído de até 80 decibéis. </a:t>
            </a:r>
          </a:p>
          <a:p>
            <a:pPr lvl="1"/>
            <a:r>
              <a:rPr lang="pt-BR" sz="2200" dirty="0" smtClean="0"/>
              <a:t>A iluminação – lâmpada fluorescente com intensidade da luminosidade entre 300 e 2000 lux.</a:t>
            </a:r>
          </a:p>
          <a:p>
            <a:r>
              <a:rPr lang="pt-BR" sz="2200" dirty="0" smtClean="0"/>
              <a:t>fatores estéticos também podem influenciar no comportamento dos cidadãos e dos funcionários. </a:t>
            </a:r>
          </a:p>
          <a:p>
            <a:endParaRPr lang="pt-BR" sz="2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1520" y="1268760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pt-BR" b="1" dirty="0" smtClean="0"/>
              <a:t>Noções de Ergonomia </a:t>
            </a:r>
            <a:endParaRPr lang="pt-BR" dirty="0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30908" t="29270" r="22555" b="34137"/>
          <a:stretch>
            <a:fillRect/>
          </a:stretch>
        </p:blipFill>
        <p:spPr bwMode="auto">
          <a:xfrm>
            <a:off x="733235" y="3140968"/>
            <a:ext cx="7223141" cy="3717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tângulo 4"/>
          <p:cNvSpPr/>
          <p:nvPr/>
        </p:nvSpPr>
        <p:spPr>
          <a:xfrm>
            <a:off x="467544" y="1868632"/>
            <a:ext cx="8604448" cy="1200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dirty="0" smtClean="0"/>
              <a:t>O homem é a figura central e tanto as condições ambientais como o local de trabalho precisam ser ajustados para que o funcionário trabalhe em condições de conforto. </a:t>
            </a:r>
            <a:endParaRPr lang="pt-BR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7504" y="1066726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pt-BR" b="1" dirty="0" smtClean="0"/>
              <a:t>Noções de Ergonomia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1800200"/>
            <a:ext cx="8676456" cy="458112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sz="2400" dirty="0" smtClean="0"/>
              <a:t>O projeto particular de um trabalho pode conduzir a mais de uma alternativa de execução; </a:t>
            </a:r>
          </a:p>
          <a:p>
            <a:r>
              <a:rPr lang="pt-BR" sz="2400" dirty="0" smtClean="0"/>
              <a:t>quais os custos envolvidos em cada alternativa, </a:t>
            </a:r>
          </a:p>
          <a:p>
            <a:r>
              <a:rPr lang="pt-BR" sz="2400" dirty="0" smtClean="0"/>
              <a:t>qual a produtividade que se espera alcançar; e</a:t>
            </a:r>
          </a:p>
          <a:p>
            <a:r>
              <a:rPr lang="pt-BR" sz="2400" dirty="0" smtClean="0"/>
              <a:t> quais as implicações sobre o conforto e o bem-estar do funcionário que fará o trabalho;</a:t>
            </a:r>
          </a:p>
          <a:p>
            <a:r>
              <a:rPr lang="pt-BR" sz="2400" dirty="0" smtClean="0"/>
              <a:t>o projeto do trabalho responde quem fará o trabalho (características gerais de habilidades requisitadas para o trabalho), como o fará (o método de trabalho) e onde o fará (máquinas, setor, divisão);</a:t>
            </a:r>
          </a:p>
          <a:p>
            <a:pPr>
              <a:buNone/>
            </a:pPr>
            <a:r>
              <a:rPr lang="pt-BR" sz="2400" dirty="0" smtClean="0"/>
              <a:t>Final da Unidade: Especialização – trabalho repetitivo e motivação.  </a:t>
            </a:r>
            <a:endParaRPr lang="pt-BR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1972</TotalTime>
  <Words>446</Words>
  <Application>Microsoft Office PowerPoint</Application>
  <PresentationFormat>Apresentação na tela (4:3)</PresentationFormat>
  <Paragraphs>44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0" baseType="lpstr">
      <vt:lpstr>Tema do Office</vt:lpstr>
      <vt:lpstr>  Gestão de Operações e Logística II</vt:lpstr>
      <vt:lpstr>Unidade 3 – Ambientes de Trabalho</vt:lpstr>
      <vt:lpstr>Projeto e Organização do Posto de Trabalho</vt:lpstr>
      <vt:lpstr>Objetivos do projeto do trabalho</vt:lpstr>
      <vt:lpstr>Objetivos do projeto do trabalho</vt:lpstr>
      <vt:lpstr>22 princípios – dicas para a produtividade - Martins e Laugeni (2006)</vt:lpstr>
      <vt:lpstr>Outras variáveis a considerar no ambiente de trabalho</vt:lpstr>
      <vt:lpstr>Noções de Ergonomia </vt:lpstr>
      <vt:lpstr>Noções de Ergonomia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Gestão de Operações e Logística II</dc:title>
  <dc:creator>Alan</dc:creator>
  <cp:lastModifiedBy>Eduardo Lobo</cp:lastModifiedBy>
  <cp:revision>117</cp:revision>
  <dcterms:created xsi:type="dcterms:W3CDTF">2012-07-13T19:08:16Z</dcterms:created>
  <dcterms:modified xsi:type="dcterms:W3CDTF">2013-07-21T16:25:55Z</dcterms:modified>
</cp:coreProperties>
</file>